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Average"/>
      <p:regular r:id="rId24"/>
    </p:embeddedFont>
    <p:embeddedFont>
      <p:font typeface="Oswa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86BD669-B8F1-486D-98D3-2A781D1E28C2}">
  <a:tblStyle styleId="{686BD669-B8F1-486D-98D3-2A781D1E28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Average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59d952220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59d952220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6f980f91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6f980f9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59d952220_3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59d952220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59d952220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59d952220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13297705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13297705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5950ad76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5950ad76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13297705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13297705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59d952220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59d952220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5950ad7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5950ad7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980f9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980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Technology at our fingertips arises a need for mental alertness or wakefulness.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980f91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980f9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5950ad76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5950ad76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980f9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980f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6f980f91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6f980f9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59d952220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59d952220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pps.fas.usda.gov/psdonline/app/index.html#/app/downloads" TargetMode="External"/><Relationship Id="rId4" Type="http://schemas.openxmlformats.org/officeDocument/2006/relationships/hyperlink" Target="http://www.fao.org/faostat/en/#data" TargetMode="External"/><Relationship Id="rId5" Type="http://schemas.openxmlformats.org/officeDocument/2006/relationships/hyperlink" Target="https://data.worldbank.org/country/united-states?view=chart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pexels.com/photo/brown-cocoa-34085/" TargetMode="External"/><Relationship Id="rId4" Type="http://schemas.openxmlformats.org/officeDocument/2006/relationships/hyperlink" Target="https://www.pexels.com/photo/close-up-of-coffee-cup-on-table-312418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-1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>
            <a:off x="594733" y="929575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verage"/>
                <a:ea typeface="Average"/>
                <a:cs typeface="Average"/>
                <a:sym typeface="Average"/>
              </a:rPr>
              <a:t>PREDICTIVE ANALYSIS OF COFFEE CONSUMPTION</a:t>
            </a:r>
            <a:endParaRPr b="1" sz="5100"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671250" y="3113651"/>
            <a:ext cx="7801500" cy="79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 Keilers, L Nyazika, A Srinivasan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Additive</a:t>
            </a:r>
            <a:r>
              <a:rPr lang="en"/>
              <a:t> Regression Models</a:t>
            </a:r>
            <a:endParaRPr/>
          </a:p>
        </p:txBody>
      </p:sp>
      <p:graphicFrame>
        <p:nvGraphicFramePr>
          <p:cNvPr id="132" name="Google Shape;132;p22"/>
          <p:cNvGraphicFramePr/>
          <p:nvPr/>
        </p:nvGraphicFramePr>
        <p:xfrm>
          <a:off x="455463" y="145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{686BD669-B8F1-486D-98D3-2A781D1E28C2}</a:tableStyleId>
              </a:tblPr>
              <a:tblGrid>
                <a:gridCol w="1366975"/>
                <a:gridCol w="2809950"/>
                <a:gridCol w="2809950"/>
                <a:gridCol w="327000"/>
                <a:gridCol w="919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Model 1</a:t>
                      </a:r>
                      <a:endParaRPr b="1"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Model 2</a:t>
                      </a:r>
                      <a:endParaRPr b="1"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Parameters</a:t>
                      </a:r>
                      <a:endParaRPr b="1"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Import (FAS)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0.02 * Fixed broadband subscriptions - 373100.16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 * Individuals using the Internet - 237182.46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Shrinkage = 0.5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25400" marB="25400" marR="25400" marL="254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Import (FAO)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 * Fixed broadband subscriptions - 69714.85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-0.02 * Rural population + 1150926.12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Shrinkage = 0.8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25400" marB="25400" marR="25400" marL="254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Domestic Consumption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0.01 * Fixed broadband subscriptions - 363749.15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 * Individuals using the Internet - 101433.12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Shrinkage = 0.8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25400" marB="25400" marR="25400" marL="254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Total Supply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0.02 * Fixed broadband subscriptions - 459020.04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 * Individuals using the Internet - 132563.95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Shrinkage = 0.8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25400" marB="25400" marR="25400" marL="254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●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Correlation coefficient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●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Relative Absolute Error (RAE)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Evaluation</a:t>
            </a:r>
            <a:endParaRPr/>
          </a:p>
        </p:txBody>
      </p:sp>
      <p:graphicFrame>
        <p:nvGraphicFramePr>
          <p:cNvPr id="143" name="Google Shape;143;p24"/>
          <p:cNvGraphicFramePr/>
          <p:nvPr/>
        </p:nvGraphicFramePr>
        <p:xfrm>
          <a:off x="461238" y="101574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{686BD669-B8F1-486D-98D3-2A781D1E28C2}</a:tableStyleId>
              </a:tblPr>
              <a:tblGrid>
                <a:gridCol w="1107700"/>
                <a:gridCol w="754625"/>
                <a:gridCol w="794900"/>
                <a:gridCol w="794900"/>
                <a:gridCol w="794900"/>
                <a:gridCol w="794900"/>
                <a:gridCol w="794900"/>
                <a:gridCol w="794900"/>
                <a:gridCol w="794900"/>
                <a:gridCol w="794900"/>
              </a:tblGrid>
              <a:tr h="3436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Import (FAS)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Import (FAO)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Consumption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Total Supply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4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Parameters</a:t>
                      </a:r>
                      <a:endParaRPr b="1"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Test</a:t>
                      </a:r>
                      <a:endParaRPr b="1"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Corr Co</a:t>
                      </a:r>
                      <a:endParaRPr b="1"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RAE (%)</a:t>
                      </a:r>
                      <a:endParaRPr b="1"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Corr Co</a:t>
                      </a:r>
                      <a:endParaRPr b="1"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RAE (%)</a:t>
                      </a:r>
                      <a:endParaRPr b="1"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Corr Co</a:t>
                      </a:r>
                      <a:endParaRPr b="1"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RAE (%)</a:t>
                      </a:r>
                      <a:endParaRPr b="1"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Corr Co</a:t>
                      </a:r>
                      <a:endParaRPr b="1"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RAE (%)</a:t>
                      </a:r>
                      <a:endParaRPr b="1"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1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Default (M5 method)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10-fold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0.97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15.19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0.43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72.12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0.97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16.82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0.97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16.17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1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66% Split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0.96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19.67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0.21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81.06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0.95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19.75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0.96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19.45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1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80% Split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0.99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7.82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0.64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78.07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0.99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9.98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0.99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10.28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1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Greedy Method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10-fold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0.97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14.04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0.41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75.64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0.97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15.60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0.97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15.78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1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66% Split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0.96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15.24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0.21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81.06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0.95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19.75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0.96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19.45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1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80% Split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0.99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7.82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0.48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88.44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0.99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7.79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1.00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7.51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391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 attribute selection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10-fold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0.97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16.06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0.42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77.00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0.97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16.85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0.97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17.05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1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66% Split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0.96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19.68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0.21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82.34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0.95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21.33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0.96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20.96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1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80% Split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0.99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12.18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0.68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68.75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0.99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11.97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1.00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12.89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Additive Regression Evaluation</a:t>
            </a:r>
            <a:endParaRPr/>
          </a:p>
        </p:txBody>
      </p:sp>
      <p:graphicFrame>
        <p:nvGraphicFramePr>
          <p:cNvPr id="149" name="Google Shape;149;p25"/>
          <p:cNvGraphicFramePr/>
          <p:nvPr/>
        </p:nvGraphicFramePr>
        <p:xfrm>
          <a:off x="461238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{686BD669-B8F1-486D-98D3-2A781D1E28C2}</a:tableStyleId>
              </a:tblPr>
              <a:tblGrid>
                <a:gridCol w="1107700"/>
                <a:gridCol w="754625"/>
                <a:gridCol w="794900"/>
                <a:gridCol w="794900"/>
                <a:gridCol w="794900"/>
                <a:gridCol w="794900"/>
                <a:gridCol w="794900"/>
                <a:gridCol w="794900"/>
                <a:gridCol w="794900"/>
                <a:gridCol w="7949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Import (FAS)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Import (FAO)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Consumption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Total Supply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Parameters</a:t>
                      </a:r>
                      <a:endParaRPr b="1"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Test</a:t>
                      </a:r>
                      <a:endParaRPr b="1"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Corr Co</a:t>
                      </a:r>
                      <a:endParaRPr b="1"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RAE (%)</a:t>
                      </a:r>
                      <a:endParaRPr b="1"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Corr Co</a:t>
                      </a:r>
                      <a:endParaRPr b="1"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RAE (%)</a:t>
                      </a:r>
                      <a:endParaRPr b="1"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Corr Co</a:t>
                      </a:r>
                      <a:endParaRPr b="1"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RAE (%)</a:t>
                      </a:r>
                      <a:endParaRPr b="1"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Corr Co</a:t>
                      </a:r>
                      <a:endParaRPr b="1"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RAE (%)</a:t>
                      </a:r>
                      <a:endParaRPr b="1"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Shrinkage = 1.0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10-fold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0.96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15.70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0.43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69.60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0.96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16.50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0.96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16.69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66% Split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0.95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14.74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0.21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77.80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0.94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17.01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0.94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16.04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80% Split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0.99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9.20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0.58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87.74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0.98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9.69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0.98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10.41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Shrinkage = 0.8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10-fold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0.96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14.99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0.43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69.52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0.96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15.37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0.96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15.76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80% Split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0.99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8.32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0.59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86.80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0.98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9.00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0.98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9.12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Shrinkage = 0.5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10-fold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0.96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15.09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0.43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69.94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0.96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15.37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0.96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15.37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80% Split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0.99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9.23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0.57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88.93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0.98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9.06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0.99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9.74</a:t>
                      </a:r>
                      <a:endParaRPr sz="1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 Of Problem (LoP)</a:t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LoP is an analytical tool that provides us with in-depth analysis of the topic we are studying/researching.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The LoP was updated with every checkpoint as we continued with our research. </a:t>
            </a:r>
            <a:r>
              <a:rPr lang="en">
                <a:solidFill>
                  <a:schemeClr val="dk1"/>
                </a:solidFill>
              </a:rPr>
              <a:t>Initially, we had a pretty board idea and kept narrowing it down depending on the results of each checkpoint.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By the end of checkpoint 4 we had reached a consensus about our initial assumption that coffee consumption can be linked to increase in population and advancement in technology.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11700" y="1152475"/>
            <a:ext cx="508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</a:t>
            </a:r>
            <a:r>
              <a:rPr lang="en" sz="1600">
                <a:solidFill>
                  <a:schemeClr val="dk1"/>
                </a:solidFill>
              </a:rPr>
              <a:t>ttributes changes the data.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Caffeinated coffee is choice fuel for alertness and productivity in this fast paced technological world.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Trajectory shows this trend to be continuous.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 vast majority of the population love coffee.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b="0" l="0" r="0" t="33581"/>
          <a:stretch/>
        </p:blipFill>
        <p:spPr>
          <a:xfrm>
            <a:off x="5399100" y="1017725"/>
            <a:ext cx="3433200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Foreign Agricultural Service, “Coffee,” </a:t>
            </a:r>
            <a:r>
              <a:rPr i="1" lang="en">
                <a:solidFill>
                  <a:schemeClr val="dk1"/>
                </a:solidFill>
              </a:rPr>
              <a:t>United States Department of Agriculture</a:t>
            </a:r>
            <a:r>
              <a:rPr lang="en">
                <a:solidFill>
                  <a:schemeClr val="dk1"/>
                </a:solidFill>
              </a:rPr>
              <a:t>, Dec. 11, 2020. [Online Dataset]. Available: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https://apps.fas.usda.gov/psdonline/app/index.html#/app/downloads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Food and Agriculture Organization of the United Nations, “Data,” </a:t>
            </a:r>
            <a:r>
              <a:rPr i="1" lang="en">
                <a:solidFill>
                  <a:schemeClr val="dk1"/>
                </a:solidFill>
              </a:rPr>
              <a:t>Food and Agriculture Organization of the United Nations</a:t>
            </a:r>
            <a:r>
              <a:rPr lang="en">
                <a:solidFill>
                  <a:schemeClr val="dk1"/>
                </a:solidFill>
              </a:rPr>
              <a:t>, 2021. Available: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http://www.fao.org/faostat/en/#data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The World Bank, “United States,” </a:t>
            </a:r>
            <a:r>
              <a:rPr i="1" lang="en">
                <a:solidFill>
                  <a:schemeClr val="dk1"/>
                </a:solidFill>
              </a:rPr>
              <a:t>World Bank Group</a:t>
            </a:r>
            <a:r>
              <a:rPr lang="en">
                <a:solidFill>
                  <a:schemeClr val="dk1"/>
                </a:solidFill>
              </a:rPr>
              <a:t>, Feb. 17, 2021. [Online Dataset]. Available: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https://data.worldbank.org/country/united-states?view=chart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 Citation In Order of Appearance</a:t>
            </a:r>
            <a:endParaRPr/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Negative Space.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https://www.pexels.com/photo/brown-cocoa-34085/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Coffee Trends. </a:t>
            </a:r>
            <a:r>
              <a:rPr lang="en" u="sng">
                <a:solidFill>
                  <a:schemeClr val="accent5"/>
                </a:solidFill>
              </a:rPr>
              <a:t>https://zagat.googleblog.com/2015/02/national-coffee-trends-revealed.html</a:t>
            </a:r>
            <a:endParaRPr u="sng">
              <a:solidFill>
                <a:schemeClr val="accent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Chevanon Photography.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https://www.pexels.com/photo/close-up-of-coffee-cup-on-table-312418/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 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Introduction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Problem Statement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Data Exploration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Methodology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Pre-processing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Mining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Model Performance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LoP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Conclusion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21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Caffeine the main active ingredient in coffee is a stimulant drug.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Caffeine is a drug that is harmless in small doses, but can create drug dependency and is toxic in large enough doses.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The coffee market is growing and there is increased coffee imports in the United States (US).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00FF"/>
              </a:highlight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950" y="2571750"/>
            <a:ext cx="3200110" cy="201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490250" y="526350"/>
            <a:ext cx="8556900" cy="40908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Project Statement:</a:t>
            </a:r>
            <a:r>
              <a:rPr b="1" lang="en" sz="4200"/>
              <a:t> </a:t>
            </a:r>
            <a:endParaRPr sz="18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Our study is multivariate analysis of possible influences, key players contributing to the surge in coffee consumption, and subsequently driving the surge in imports of coffee. </a:t>
            </a:r>
            <a:endParaRPr sz="18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P</a:t>
            </a:r>
            <a:r>
              <a:rPr lang="en" sz="1800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opulation growth</a:t>
            </a:r>
            <a:endParaRPr sz="18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Increasing technology, </a:t>
            </a:r>
            <a:endParaRPr sz="18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Company infrastructure, or </a:t>
            </a:r>
            <a:endParaRPr sz="18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Generational shifts.</a:t>
            </a:r>
            <a:r>
              <a:rPr lang="en" sz="1800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 sz="18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</a:rPr>
              <a:t>Foreign Agricultural Service (FAS)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</a:rPr>
              <a:t>74309 instances 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</a:rPr>
              <a:t>12 attributes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</a:rPr>
              <a:t>Food and Agriculture Organization of the United Nations (FAO)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</a:rPr>
              <a:t>118 instances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</a:rPr>
              <a:t>14 attributes 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</a:rPr>
              <a:t>World Bank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59 instances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</a:rPr>
              <a:t>1434 attributes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6" name="Google Shape;86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36121" l="16644" r="41015" t="41882"/>
          <a:stretch/>
        </p:blipFill>
        <p:spPr>
          <a:xfrm>
            <a:off x="4832400" y="841050"/>
            <a:ext cx="3999898" cy="116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 rotWithShape="1">
          <a:blip r:embed="rId4">
            <a:alphaModFix/>
          </a:blip>
          <a:srcRect b="41687" l="16253" r="41343" t="40151"/>
          <a:stretch/>
        </p:blipFill>
        <p:spPr>
          <a:xfrm>
            <a:off x="4832438" y="2266800"/>
            <a:ext cx="3999864" cy="96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4">
            <a:alphaModFix/>
          </a:blip>
          <a:srcRect b="14064" l="16253" r="41343" t="67774"/>
          <a:stretch/>
        </p:blipFill>
        <p:spPr>
          <a:xfrm>
            <a:off x="4832400" y="3605300"/>
            <a:ext cx="3999902" cy="963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grpSp>
        <p:nvGrpSpPr>
          <p:cNvPr id="100" name="Google Shape;100;p19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101" name="Google Shape;101;p19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9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9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Foreign Agricultural Service (FAS)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4" name="Google Shape;104;p19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Filtered Attribute Description for Domestic Consumption, Total Supply, and Imports.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Outliers from domestic consumption and imports are either replaced or removed.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Attributes like Month and Description were redundant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105" name="Google Shape;105;p19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106" name="Google Shape;106;p19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9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9"/>
          <p:cNvSpPr txBox="1"/>
          <p:nvPr>
            <p:ph idx="4294967295" type="body"/>
          </p:nvPr>
        </p:nvSpPr>
        <p:spPr>
          <a:xfrm>
            <a:off x="3389450" y="1128013"/>
            <a:ext cx="2494500" cy="6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Food &amp; Agriculture Organization (FAO)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9" name="Google Shape;109;p19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Removed duplicate and extraneous attributes which included the Country Name and Item both of which only had one value.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FAO did not have years 1960, 2020, and 2021 like FAS. 1960 was replaced with 0, 2020 and 2021 were temporarily filled with means, but replaced with time series delta.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110" name="Google Shape;110;p19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111" name="Google Shape;111;p19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9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9"/>
          <p:cNvSpPr txBox="1"/>
          <p:nvPr>
            <p:ph idx="4294967295" type="body"/>
          </p:nvPr>
        </p:nvSpPr>
        <p:spPr>
          <a:xfrm>
            <a:off x="6272475" y="1203313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World Bank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" name="Google Shape;114;p19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Removed extraneous attributes like Country Names and Indicator Code.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Selected Electric power consumption, Individuals using the Internet, Mobile cellular subscriptions, and Population attributes.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Mining</a:t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11700" y="1152475"/>
            <a:ext cx="8578800" cy="3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Linear Regression</a:t>
            </a:r>
            <a:endParaRPr sz="16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Attribute selection parameter</a:t>
            </a:r>
            <a:endParaRPr sz="1400">
              <a:solidFill>
                <a:schemeClr val="dk1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">
                <a:solidFill>
                  <a:schemeClr val="dk1"/>
                </a:solidFill>
              </a:rPr>
              <a:t>M5 method</a:t>
            </a:r>
            <a:endParaRPr>
              <a:solidFill>
                <a:schemeClr val="dk1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">
                <a:solidFill>
                  <a:schemeClr val="dk1"/>
                </a:solidFill>
              </a:rPr>
              <a:t>Greedy method</a:t>
            </a:r>
            <a:endParaRPr>
              <a:solidFill>
                <a:schemeClr val="dk1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">
                <a:solidFill>
                  <a:schemeClr val="dk1"/>
                </a:solidFill>
              </a:rPr>
              <a:t>No attribute selection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Additive Regression with Simple Regression</a:t>
            </a:r>
            <a:endParaRPr sz="16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Shrinkage parameters </a:t>
            </a:r>
            <a:endParaRPr sz="1400">
              <a:solidFill>
                <a:schemeClr val="dk1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">
                <a:solidFill>
                  <a:schemeClr val="dk1"/>
                </a:solidFill>
              </a:rPr>
              <a:t>1.0</a:t>
            </a:r>
            <a:endParaRPr>
              <a:solidFill>
                <a:schemeClr val="dk1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">
                <a:solidFill>
                  <a:schemeClr val="dk1"/>
                </a:solidFill>
              </a:rPr>
              <a:t>0.8</a:t>
            </a:r>
            <a:endParaRPr>
              <a:solidFill>
                <a:schemeClr val="dk1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">
                <a:solidFill>
                  <a:schemeClr val="dk1"/>
                </a:solidFill>
              </a:rPr>
              <a:t>0.5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Created 10 models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Testing Options</a:t>
            </a:r>
            <a:endParaRPr sz="16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10-fold cross validation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Percentage Split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Models</a:t>
            </a:r>
            <a:endParaRPr/>
          </a:p>
        </p:txBody>
      </p:sp>
      <p:graphicFrame>
        <p:nvGraphicFramePr>
          <p:cNvPr id="126" name="Google Shape;126;p21"/>
          <p:cNvGraphicFramePr/>
          <p:nvPr/>
        </p:nvGraphicFramePr>
        <p:xfrm>
          <a:off x="457363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{686BD669-B8F1-486D-98D3-2A781D1E28C2}</a:tableStyleId>
              </a:tblPr>
              <a:tblGrid>
                <a:gridCol w="1379825"/>
                <a:gridCol w="5026375"/>
                <a:gridCol w="911550"/>
                <a:gridCol w="911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45700" marB="0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Models with lowest RAE</a:t>
                      </a:r>
                      <a:endParaRPr b="1"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45700" marB="0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Parameters</a:t>
                      </a:r>
                      <a:endParaRPr b="1"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45700" marB="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Import (FAS)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 * Electric power consumption +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0.0208 * Fixed broadband subscriptions +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0.0001 * Individuals using the Internet +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-0.0045 * Mobile cellular subscriptions +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-0.0128 * Urban population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M5 Method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45700" marB="45700" marR="25400" marL="254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Import (FAO)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-0 * Electric power consumption +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-0.0064 * Fixed broadband subscriptions +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-0.0055 * Fixed telephone subscriptions +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 * Individuals using the Internet +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0.0057 * Population total +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-0.0284 * Rural population +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0.0062 * Urban population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 Attribute Selection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45700" marB="45700" marR="25400" marL="254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Domestic Consumption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0.0226 * Fixed broadband subscriptions +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0.0001 * Individuals using the Internet +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-0.0067 * Mobile cellular subscriptions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Greedy Method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45700" marB="45700" marR="25400" marL="254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Total Supply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 * Electric power consumption +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0.0254 * Fixed broadband subscriptions +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0.0001 * Individuals using the Internet +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-0.0055 * Mobile cellular subscriptions +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-0.0162 * Urban population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Greedy Method</a:t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45700" marB="45700" marR="25400" marL="254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